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5" r:id="rId7"/>
    <p:sldId id="258" r:id="rId8"/>
    <p:sldId id="259" r:id="rId9"/>
    <p:sldId id="261" r:id="rId10"/>
    <p:sldId id="266" r:id="rId11"/>
    <p:sldId id="262" r:id="rId12"/>
    <p:sldId id="263" r:id="rId13"/>
    <p:sldId id="264"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16E24C-9AD8-47FC-8902-F1EDB5EF6A50}" type="datetimeFigureOut">
              <a:rPr lang="en-US" smtClean="0"/>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45146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6E24C-9AD8-47FC-8902-F1EDB5EF6A50}" type="datetimeFigureOut">
              <a:rPr lang="en-US" smtClean="0"/>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273755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6E24C-9AD8-47FC-8902-F1EDB5EF6A50}" type="datetimeFigureOut">
              <a:rPr lang="en-US" smtClean="0"/>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309512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6E24C-9AD8-47FC-8902-F1EDB5EF6A50}" type="datetimeFigureOut">
              <a:rPr lang="en-US" smtClean="0"/>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142866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16E24C-9AD8-47FC-8902-F1EDB5EF6A50}" type="datetimeFigureOut">
              <a:rPr lang="en-US" smtClean="0"/>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170628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16E24C-9AD8-47FC-8902-F1EDB5EF6A50}" type="datetimeFigureOut">
              <a:rPr lang="en-US" smtClean="0"/>
              <a:t>05/18/2023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220402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16E24C-9AD8-47FC-8902-F1EDB5EF6A50}" type="datetimeFigureOut">
              <a:rPr lang="en-US" smtClean="0"/>
              <a:t>05/18/2023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257725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16E24C-9AD8-47FC-8902-F1EDB5EF6A50}" type="datetimeFigureOut">
              <a:rPr lang="en-US" smtClean="0"/>
              <a:t>05/18/2023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86869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6E24C-9AD8-47FC-8902-F1EDB5EF6A50}" type="datetimeFigureOut">
              <a:rPr lang="en-US" smtClean="0"/>
              <a:t>05/18/2023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108871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16E24C-9AD8-47FC-8902-F1EDB5EF6A50}" type="datetimeFigureOut">
              <a:rPr lang="en-US" smtClean="0"/>
              <a:t>05/18/2023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62922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16E24C-9AD8-47FC-8902-F1EDB5EF6A50}" type="datetimeFigureOut">
              <a:rPr lang="en-US" smtClean="0"/>
              <a:t>05/18/2023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8D8FB-4B03-4B10-9867-BF3197DE8CA8}" type="slidenum">
              <a:rPr lang="en-US" smtClean="0"/>
              <a:t>‹#›</a:t>
            </a:fld>
            <a:endParaRPr lang="en-US"/>
          </a:p>
        </p:txBody>
      </p:sp>
    </p:spTree>
    <p:extLst>
      <p:ext uri="{BB962C8B-B14F-4D97-AF65-F5344CB8AC3E}">
        <p14:creationId xmlns:p14="http://schemas.microsoft.com/office/powerpoint/2010/main" val="191518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6E24C-9AD8-47FC-8902-F1EDB5EF6A50}" type="datetimeFigureOut">
              <a:rPr lang="en-US" smtClean="0"/>
              <a:t>05/18/2023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8D8FB-4B03-4B10-9867-BF3197DE8CA8}" type="slidenum">
              <a:rPr lang="en-US" smtClean="0"/>
              <a:t>‹#›</a:t>
            </a:fld>
            <a:endParaRPr lang="en-US"/>
          </a:p>
        </p:txBody>
      </p:sp>
    </p:spTree>
    <p:extLst>
      <p:ext uri="{BB962C8B-B14F-4D97-AF65-F5344CB8AC3E}">
        <p14:creationId xmlns:p14="http://schemas.microsoft.com/office/powerpoint/2010/main" val="505400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33024"/>
            <a:ext cx="9144000" cy="2863172"/>
          </a:xfrm>
        </p:spPr>
        <p:txBody>
          <a:bodyPr>
            <a:normAutofit/>
          </a:bodyPr>
          <a:lstStyle/>
          <a:p>
            <a:r>
              <a:rPr lang="en-US" sz="8000"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p>
        </p:txBody>
      </p:sp>
      <p:sp>
        <p:nvSpPr>
          <p:cNvPr id="3" name="Subtitle 2"/>
          <p:cNvSpPr>
            <a:spLocks noGrp="1"/>
          </p:cNvSpPr>
          <p:nvPr>
            <p:ph type="subTitle" idx="1"/>
          </p:nvPr>
        </p:nvSpPr>
        <p:spPr>
          <a:xfrm>
            <a:off x="1524000" y="4821381"/>
            <a:ext cx="9144000" cy="707327"/>
          </a:xfrm>
        </p:spPr>
        <p:txBody>
          <a:bodyPr>
            <a:normAutofit fontScale="92500" lnSpcReduction="20000"/>
          </a:bodyPr>
          <a:lstStyle/>
          <a:p>
            <a:pPr>
              <a:lnSpc>
                <a:spcPct val="110000"/>
              </a:lnSpc>
            </a:pPr>
            <a:r>
              <a:rPr lang="en-US" dirty="0">
                <a:latin typeface="Cavolini" panose="03000502040302020204" pitchFamily="66" charset="0"/>
                <a:ea typeface="HelloAloha" panose="02000603000000000000" pitchFamily="2" charset="0"/>
                <a:cs typeface="Cavolini" panose="03000502040302020204" pitchFamily="66" charset="0"/>
              </a:rPr>
              <a:t>Increasing participation in special area classrooms for students with autism</a:t>
            </a:r>
          </a:p>
          <a:p>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408" t="14434" r="41504"/>
          <a:stretch/>
        </p:blipFill>
        <p:spPr>
          <a:xfrm>
            <a:off x="0" y="0"/>
            <a:ext cx="12192000" cy="3495684"/>
          </a:xfrm>
          <a:prstGeom prst="rect">
            <a:avLst/>
          </a:prstGeom>
          <a:effectLst/>
        </p:spPr>
      </p:pic>
      <p:sp>
        <p:nvSpPr>
          <p:cNvPr id="6" name="Subtitle 2">
            <a:extLst>
              <a:ext uri="{FF2B5EF4-FFF2-40B4-BE49-F238E27FC236}">
                <a16:creationId xmlns:a16="http://schemas.microsoft.com/office/drawing/2014/main" id="{DB0D277A-FD1F-4804-800E-60D2E1FE2F71}"/>
              </a:ext>
            </a:extLst>
          </p:cNvPr>
          <p:cNvSpPr txBox="1">
            <a:spLocks/>
          </p:cNvSpPr>
          <p:nvPr/>
        </p:nvSpPr>
        <p:spPr>
          <a:xfrm>
            <a:off x="1618211"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spTree>
    <p:extLst>
      <p:ext uri="{BB962C8B-B14F-4D97-AF65-F5344CB8AC3E}">
        <p14:creationId xmlns:p14="http://schemas.microsoft.com/office/powerpoint/2010/main" val="70497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4285"/>
            <a:ext cx="12192000" cy="2390588"/>
          </a:xfrm>
          <a:prstGeom prst="rect">
            <a:avLst/>
          </a:prstGeom>
        </p:spPr>
      </p:pic>
      <p:sp>
        <p:nvSpPr>
          <p:cNvPr id="3" name="Content Placeholder 2"/>
          <p:cNvSpPr>
            <a:spLocks noGrp="1"/>
          </p:cNvSpPr>
          <p:nvPr>
            <p:ph idx="1"/>
          </p:nvPr>
        </p:nvSpPr>
        <p:spPr>
          <a:xfrm>
            <a:off x="711466" y="1253331"/>
            <a:ext cx="5732721" cy="4351338"/>
          </a:xfrm>
        </p:spPr>
        <p:txBody>
          <a:bodyPr>
            <a:normAutofit/>
          </a:bodyPr>
          <a:lstStyle/>
          <a:p>
            <a:pPr marL="0" indent="0">
              <a:buNone/>
            </a:pPr>
            <a:endParaRPr lang="en-US" dirty="0">
              <a:latin typeface="Cavolini" panose="03000502040302020204" pitchFamily="66" charset="0"/>
              <a:ea typeface="HelloAloha" panose="02000603000000000000" pitchFamily="2" charset="0"/>
              <a:cs typeface="Cavolini" panose="03000502040302020204" pitchFamily="66" charset="0"/>
            </a:endParaRPr>
          </a:p>
          <a:p>
            <a:pPr marL="0" indent="0">
              <a:lnSpc>
                <a:spcPct val="150000"/>
              </a:lnSpc>
              <a:buNone/>
            </a:pPr>
            <a:r>
              <a:rPr lang="en-US" sz="1800" dirty="0">
                <a:latin typeface="Cavolini" panose="03000502040302020204" pitchFamily="66" charset="0"/>
                <a:ea typeface="HelloAloha" panose="02000603000000000000" pitchFamily="2" charset="0"/>
                <a:cs typeface="Cavolini" panose="03000502040302020204" pitchFamily="66" charset="0"/>
              </a:rPr>
              <a:t>Art Lesson Mini-Schedule</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Students move pictures left to right as they complete each task.</a:t>
            </a:r>
          </a:p>
          <a:p>
            <a:endParaRPr lang="en-US" dirty="0"/>
          </a:p>
        </p:txBody>
      </p:sp>
      <p:sp>
        <p:nvSpPr>
          <p:cNvPr id="7" name="Subtitle 2">
            <a:extLst>
              <a:ext uri="{FF2B5EF4-FFF2-40B4-BE49-F238E27FC236}">
                <a16:creationId xmlns:a16="http://schemas.microsoft.com/office/drawing/2014/main" id="{2D041906-30F8-47CE-94DB-2036579A4C15}"/>
              </a:ext>
            </a:extLst>
          </p:cNvPr>
          <p:cNvSpPr txBox="1">
            <a:spLocks/>
          </p:cNvSpPr>
          <p:nvPr/>
        </p:nvSpPr>
        <p:spPr>
          <a:xfrm>
            <a:off x="1349907"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pic>
        <p:nvPicPr>
          <p:cNvPr id="4" name="Picture 3">
            <a:extLst>
              <a:ext uri="{FF2B5EF4-FFF2-40B4-BE49-F238E27FC236}">
                <a16:creationId xmlns:a16="http://schemas.microsoft.com/office/drawing/2014/main" id="{60814E77-9EFF-A937-11C9-DB813E183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9779" y="1027906"/>
            <a:ext cx="3644128" cy="3811799"/>
          </a:xfrm>
          <a:prstGeom prst="rect">
            <a:avLst/>
          </a:prstGeom>
        </p:spPr>
      </p:pic>
    </p:spTree>
    <p:extLst>
      <p:ext uri="{BB962C8B-B14F-4D97-AF65-F5344CB8AC3E}">
        <p14:creationId xmlns:p14="http://schemas.microsoft.com/office/powerpoint/2010/main" val="30815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7412"/>
            <a:ext cx="12192000" cy="2390588"/>
          </a:xfrm>
          <a:prstGeom prst="rect">
            <a:avLst/>
          </a:prstGeom>
        </p:spPr>
      </p:pic>
      <p:sp>
        <p:nvSpPr>
          <p:cNvPr id="3" name="Content Placeholder 2"/>
          <p:cNvSpPr>
            <a:spLocks noGrp="1"/>
          </p:cNvSpPr>
          <p:nvPr>
            <p:ph idx="1"/>
          </p:nvPr>
        </p:nvSpPr>
        <p:spPr>
          <a:xfrm>
            <a:off x="838200" y="1817312"/>
            <a:ext cx="10515600" cy="4351338"/>
          </a:xfrm>
        </p:spPr>
        <p:txBody>
          <a:bodyPr>
            <a:normAutofit/>
          </a:bodyPr>
          <a:lstStyle/>
          <a:p>
            <a:pPr marL="0" indent="0">
              <a:lnSpc>
                <a:spcPct val="150000"/>
              </a:lnSpc>
              <a:buNone/>
            </a:pPr>
            <a:r>
              <a:rPr lang="en-US" sz="1800" b="1" dirty="0">
                <a:latin typeface="Cavolini" panose="03000502040302020204" pitchFamily="66" charset="0"/>
                <a:ea typeface="HelloAloha" panose="02000603000000000000" pitchFamily="2" charset="0"/>
                <a:cs typeface="Cavolini" panose="03000502040302020204" pitchFamily="66" charset="0"/>
              </a:rPr>
              <a:t>Results:</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Students with autism showed less resistance to going to art and were more participatory when visual supports were utilized. </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Use of visual supports encouraged active engagement in art class routines and activities. </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With continued modeling and support from the art teacher and paraprofessionals, it is believed students will eventually participate in art class with increased independence. </a:t>
            </a:r>
          </a:p>
          <a:p>
            <a:pPr marL="0" indent="0">
              <a:buNone/>
            </a:pPr>
            <a:endParaRPr lang="en-US" dirty="0"/>
          </a:p>
        </p:txBody>
      </p:sp>
      <p:sp>
        <p:nvSpPr>
          <p:cNvPr id="7" name="Subtitle 2">
            <a:extLst>
              <a:ext uri="{FF2B5EF4-FFF2-40B4-BE49-F238E27FC236}">
                <a16:creationId xmlns:a16="http://schemas.microsoft.com/office/drawing/2014/main" id="{1690F863-A215-4D9D-BCED-FEB0300EACC6}"/>
              </a:ext>
            </a:extLst>
          </p:cNvPr>
          <p:cNvSpPr txBox="1">
            <a:spLocks/>
          </p:cNvSpPr>
          <p:nvPr/>
        </p:nvSpPr>
        <p:spPr>
          <a:xfrm>
            <a:off x="1618211"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spTree>
    <p:extLst>
      <p:ext uri="{BB962C8B-B14F-4D97-AF65-F5344CB8AC3E}">
        <p14:creationId xmlns:p14="http://schemas.microsoft.com/office/powerpoint/2010/main" val="27755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7412"/>
            <a:ext cx="12192000" cy="2390588"/>
          </a:xfrm>
          <a:prstGeom prst="rect">
            <a:avLst/>
          </a:prstGeom>
        </p:spPr>
      </p:pic>
      <p:sp>
        <p:nvSpPr>
          <p:cNvPr id="3" name="Content Placeholder 2"/>
          <p:cNvSpPr>
            <a:spLocks noGrp="1"/>
          </p:cNvSpPr>
          <p:nvPr>
            <p:ph idx="1"/>
          </p:nvPr>
        </p:nvSpPr>
        <p:spPr>
          <a:xfrm>
            <a:off x="838200" y="1426369"/>
            <a:ext cx="10515600" cy="4351338"/>
          </a:xfrm>
        </p:spPr>
        <p:txBody>
          <a:bodyPr/>
          <a:lstStyle/>
          <a:p>
            <a:pPr marL="0" indent="0">
              <a:lnSpc>
                <a:spcPct val="150000"/>
              </a:lnSpc>
              <a:buNone/>
            </a:pPr>
            <a:endParaRPr lang="en-US" sz="1800" b="1" dirty="0">
              <a:latin typeface="Cavolini" panose="03000502040302020204" pitchFamily="66" charset="0"/>
              <a:ea typeface="HelloAloha" panose="02000603000000000000" pitchFamily="2" charset="0"/>
              <a:cs typeface="Cavolini" panose="03000502040302020204" pitchFamily="66" charset="0"/>
            </a:endParaRPr>
          </a:p>
          <a:p>
            <a:pPr marL="0" indent="0">
              <a:lnSpc>
                <a:spcPct val="150000"/>
              </a:lnSpc>
              <a:buNone/>
            </a:pPr>
            <a:r>
              <a:rPr lang="en-US" sz="1800" b="1" dirty="0">
                <a:latin typeface="Cavolini" panose="03000502040302020204" pitchFamily="66" charset="0"/>
                <a:ea typeface="HelloAloha" panose="02000603000000000000" pitchFamily="2" charset="0"/>
                <a:cs typeface="Cavolini" panose="03000502040302020204" pitchFamily="66" charset="0"/>
              </a:rPr>
              <a:t>Purpose: </a:t>
            </a:r>
          </a:p>
          <a:p>
            <a:pPr marL="0" indent="0">
              <a:lnSpc>
                <a:spcPct val="150000"/>
              </a:lnSpc>
              <a:buNone/>
            </a:pPr>
            <a:r>
              <a:rPr lang="en-US" sz="1800" dirty="0">
                <a:latin typeface="Cavolini" panose="03000502040302020204" pitchFamily="66" charset="0"/>
                <a:ea typeface="HelloAloha" panose="02000603000000000000" pitchFamily="2" charset="0"/>
                <a:cs typeface="Cavolini" panose="03000502040302020204" pitchFamily="66" charset="0"/>
              </a:rPr>
              <a:t>Students with autism were present, but not participating in special area classroom activities such as Media, Art, Music, </a:t>
            </a:r>
            <a:r>
              <a:rPr lang="en-US" sz="1800">
                <a:latin typeface="Cavolini" panose="03000502040302020204" pitchFamily="66" charset="0"/>
                <a:ea typeface="HelloAloha" panose="02000603000000000000" pitchFamily="2" charset="0"/>
                <a:cs typeface="Cavolini" panose="03000502040302020204" pitchFamily="66" charset="0"/>
              </a:rPr>
              <a:t>Character Education, </a:t>
            </a:r>
            <a:r>
              <a:rPr lang="en-US" sz="1800" dirty="0">
                <a:latin typeface="Cavolini" panose="03000502040302020204" pitchFamily="66" charset="0"/>
                <a:ea typeface="HelloAloha" panose="02000603000000000000" pitchFamily="2" charset="0"/>
                <a:cs typeface="Cavolini" panose="03000502040302020204" pitchFamily="66" charset="0"/>
              </a:rPr>
              <a:t>and P.E. The purpose of this project was to have students with autism from self-contained classrooms actively engaged in special area classes with their non-disabled peers.</a:t>
            </a:r>
          </a:p>
          <a:p>
            <a:pPr marL="0" indent="0">
              <a:buNone/>
            </a:pPr>
            <a:endParaRPr lang="en-US" dirty="0"/>
          </a:p>
        </p:txBody>
      </p:sp>
      <p:sp>
        <p:nvSpPr>
          <p:cNvPr id="10" name="Subtitle 2">
            <a:extLst>
              <a:ext uri="{FF2B5EF4-FFF2-40B4-BE49-F238E27FC236}">
                <a16:creationId xmlns:a16="http://schemas.microsoft.com/office/drawing/2014/main" id="{23750760-4DEE-4A45-B726-A58FE3BF3B25}"/>
              </a:ext>
            </a:extLst>
          </p:cNvPr>
          <p:cNvSpPr txBox="1">
            <a:spLocks/>
          </p:cNvSpPr>
          <p:nvPr/>
        </p:nvSpPr>
        <p:spPr>
          <a:xfrm>
            <a:off x="1618211"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spTree>
    <p:extLst>
      <p:ext uri="{BB962C8B-B14F-4D97-AF65-F5344CB8AC3E}">
        <p14:creationId xmlns:p14="http://schemas.microsoft.com/office/powerpoint/2010/main" val="250327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7412"/>
            <a:ext cx="12192000" cy="2390588"/>
          </a:xfrm>
          <a:prstGeom prst="rect">
            <a:avLst/>
          </a:prstGeom>
        </p:spPr>
      </p:pic>
      <p:sp>
        <p:nvSpPr>
          <p:cNvPr id="3" name="Content Placeholder 2"/>
          <p:cNvSpPr>
            <a:spLocks noGrp="1"/>
          </p:cNvSpPr>
          <p:nvPr>
            <p:ph idx="1"/>
          </p:nvPr>
        </p:nvSpPr>
        <p:spPr>
          <a:xfrm>
            <a:off x="838200" y="1253331"/>
            <a:ext cx="10515600" cy="4351338"/>
          </a:xfrm>
        </p:spPr>
        <p:txBody>
          <a:bodyPr>
            <a:normAutofit fontScale="92500"/>
          </a:bodyPr>
          <a:lstStyle/>
          <a:p>
            <a:pPr marL="0" indent="0">
              <a:lnSpc>
                <a:spcPct val="150000"/>
              </a:lnSpc>
              <a:buNone/>
            </a:pPr>
            <a:endParaRPr lang="en-US" sz="1900" b="1" dirty="0">
              <a:latin typeface="Cavolini" panose="03000502040302020204" pitchFamily="66" charset="0"/>
              <a:ea typeface="HelloAloha" panose="02000603000000000000" pitchFamily="2" charset="0"/>
              <a:cs typeface="Cavolini" panose="03000502040302020204" pitchFamily="66" charset="0"/>
            </a:endParaRPr>
          </a:p>
          <a:p>
            <a:pPr marL="0" indent="0">
              <a:lnSpc>
                <a:spcPct val="150000"/>
              </a:lnSpc>
              <a:buNone/>
            </a:pPr>
            <a:r>
              <a:rPr lang="en-US" sz="2100" b="1" dirty="0">
                <a:latin typeface="Cavolini" panose="03000502040302020204" pitchFamily="66" charset="0"/>
                <a:ea typeface="HelloAloha" panose="02000603000000000000" pitchFamily="2" charset="0"/>
                <a:cs typeface="Cavolini" panose="03000502040302020204" pitchFamily="66" charset="0"/>
              </a:rPr>
              <a:t>Steps</a:t>
            </a:r>
            <a:r>
              <a:rPr lang="en-US" sz="2100" dirty="0">
                <a:latin typeface="Cavolini" panose="03000502040302020204" pitchFamily="66" charset="0"/>
                <a:ea typeface="HelloAloha" panose="02000603000000000000" pitchFamily="2" charset="0"/>
                <a:cs typeface="Cavolini" panose="03000502040302020204" pitchFamily="66" charset="0"/>
              </a:rPr>
              <a:t>:</a:t>
            </a:r>
          </a:p>
          <a:p>
            <a:pPr marL="514350" indent="-514350">
              <a:lnSpc>
                <a:spcPct val="150000"/>
              </a:lnSpc>
              <a:buAutoNum type="arabicPeriod"/>
            </a:pPr>
            <a:r>
              <a:rPr lang="en-US" sz="2100" dirty="0">
                <a:latin typeface="Cavolini" panose="03000502040302020204" pitchFamily="66" charset="0"/>
                <a:ea typeface="HelloAloha" panose="02000603000000000000" pitchFamily="2" charset="0"/>
                <a:cs typeface="Cavolini" panose="03000502040302020204" pitchFamily="66" charset="0"/>
              </a:rPr>
              <a:t>Set up training with FSU CARD partner and special area teachers</a:t>
            </a:r>
          </a:p>
          <a:p>
            <a:pPr marL="514350" indent="-514350">
              <a:lnSpc>
                <a:spcPct val="150000"/>
              </a:lnSpc>
              <a:buAutoNum type="arabicPeriod"/>
            </a:pPr>
            <a:r>
              <a:rPr lang="en-US" sz="2100" dirty="0">
                <a:latin typeface="Cavolini" panose="03000502040302020204" pitchFamily="66" charset="0"/>
                <a:ea typeface="HelloAloha" panose="02000603000000000000" pitchFamily="2" charset="0"/>
                <a:cs typeface="Cavolini" panose="03000502040302020204" pitchFamily="66" charset="0"/>
              </a:rPr>
              <a:t>Meet with special area teachers – discuss routines, procedures, challenges, teacher priorities</a:t>
            </a:r>
          </a:p>
          <a:p>
            <a:pPr marL="514350" indent="-514350">
              <a:lnSpc>
                <a:spcPct val="150000"/>
              </a:lnSpc>
              <a:buFont typeface="Arial" panose="020B0604020202020204" pitchFamily="34" charset="0"/>
              <a:buAutoNum type="arabicPeriod"/>
            </a:pPr>
            <a:r>
              <a:rPr lang="en-US" sz="2100" dirty="0">
                <a:latin typeface="Cavolini" panose="03000502040302020204" pitchFamily="66" charset="0"/>
                <a:ea typeface="HelloAloha" panose="02000603000000000000" pitchFamily="2" charset="0"/>
                <a:cs typeface="Cavolini" panose="03000502040302020204" pitchFamily="66" charset="0"/>
              </a:rPr>
              <a:t>Observe special area classrooms</a:t>
            </a:r>
          </a:p>
          <a:p>
            <a:pPr marL="514350" indent="-514350">
              <a:lnSpc>
                <a:spcPct val="150000"/>
              </a:lnSpc>
              <a:buAutoNum type="arabicPeriod"/>
            </a:pPr>
            <a:r>
              <a:rPr lang="en-US" sz="2100" dirty="0">
                <a:latin typeface="Cavolini" panose="03000502040302020204" pitchFamily="66" charset="0"/>
                <a:ea typeface="HelloAloha" panose="02000603000000000000" pitchFamily="2" charset="0"/>
                <a:cs typeface="Cavolini" panose="03000502040302020204" pitchFamily="66" charset="0"/>
              </a:rPr>
              <a:t>Create and implement action plan</a:t>
            </a:r>
          </a:p>
          <a:p>
            <a:pPr marL="514350" indent="-514350">
              <a:lnSpc>
                <a:spcPct val="150000"/>
              </a:lnSpc>
              <a:buAutoNum type="arabicPeriod"/>
            </a:pPr>
            <a:r>
              <a:rPr lang="en-US" sz="2100" dirty="0">
                <a:latin typeface="Cavolini" panose="03000502040302020204" pitchFamily="66" charset="0"/>
                <a:ea typeface="HelloAloha" panose="02000603000000000000" pitchFamily="2" charset="0"/>
                <a:cs typeface="Cavolini" panose="03000502040302020204" pitchFamily="66" charset="0"/>
              </a:rPr>
              <a:t>Track data; more observations</a:t>
            </a:r>
          </a:p>
          <a:p>
            <a:endParaRPr lang="en-US" dirty="0"/>
          </a:p>
        </p:txBody>
      </p:sp>
      <p:sp>
        <p:nvSpPr>
          <p:cNvPr id="10" name="Subtitle 2">
            <a:extLst>
              <a:ext uri="{FF2B5EF4-FFF2-40B4-BE49-F238E27FC236}">
                <a16:creationId xmlns:a16="http://schemas.microsoft.com/office/drawing/2014/main" id="{23750760-4DEE-4A45-B726-A58FE3BF3B25}"/>
              </a:ext>
            </a:extLst>
          </p:cNvPr>
          <p:cNvSpPr txBox="1">
            <a:spLocks/>
          </p:cNvSpPr>
          <p:nvPr/>
        </p:nvSpPr>
        <p:spPr>
          <a:xfrm>
            <a:off x="1618211"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spTree>
    <p:extLst>
      <p:ext uri="{BB962C8B-B14F-4D97-AF65-F5344CB8AC3E}">
        <p14:creationId xmlns:p14="http://schemas.microsoft.com/office/powerpoint/2010/main" val="299408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7412"/>
            <a:ext cx="12192000" cy="2390588"/>
          </a:xfrm>
          <a:prstGeom prst="rect">
            <a:avLst/>
          </a:prstGeom>
        </p:spPr>
      </p:pic>
      <p:sp>
        <p:nvSpPr>
          <p:cNvPr id="3" name="Content Placeholder 2"/>
          <p:cNvSpPr>
            <a:spLocks noGrp="1"/>
          </p:cNvSpPr>
          <p:nvPr>
            <p:ph idx="1"/>
          </p:nvPr>
        </p:nvSpPr>
        <p:spPr>
          <a:xfrm>
            <a:off x="838200" y="1354160"/>
            <a:ext cx="10515600" cy="4797631"/>
          </a:xfrm>
        </p:spPr>
        <p:txBody>
          <a:bodyPr>
            <a:normAutofit/>
          </a:bodyPr>
          <a:lstStyle/>
          <a:p>
            <a:pPr marL="0" indent="0">
              <a:lnSpc>
                <a:spcPct val="100000"/>
              </a:lnSpc>
              <a:buNone/>
            </a:pPr>
            <a:endParaRPr lang="en-US" sz="1800" b="1" dirty="0">
              <a:latin typeface="Cavolini" panose="03000502040302020204" pitchFamily="66" charset="0"/>
              <a:ea typeface="HelloAloha" panose="02000603000000000000" pitchFamily="2" charset="0"/>
              <a:cs typeface="Cavolini" panose="03000502040302020204" pitchFamily="66" charset="0"/>
            </a:endParaRPr>
          </a:p>
          <a:p>
            <a:pPr marL="0" indent="0">
              <a:lnSpc>
                <a:spcPct val="100000"/>
              </a:lnSpc>
              <a:buNone/>
            </a:pPr>
            <a:r>
              <a:rPr lang="en-US" sz="1800" b="1" dirty="0">
                <a:latin typeface="Cavolini" panose="03000502040302020204" pitchFamily="66" charset="0"/>
                <a:ea typeface="HelloAloha" panose="02000603000000000000" pitchFamily="2" charset="0"/>
                <a:cs typeface="Cavolini" panose="03000502040302020204" pitchFamily="66" charset="0"/>
              </a:rPr>
              <a:t>Process:</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After the training, one special area was identified for additional support. The art teacher was very interested in learning more about students with autism and how to work with them more effectively.</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Following three observations in art class, teacher priorities and possible strategies were discussed.</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With input from the art teacher, visual support resources to support predictability of routines and behavior expectations were developed, created, and provided for use in art class. </a:t>
            </a:r>
            <a:endParaRPr lang="en-US" sz="1800" dirty="0"/>
          </a:p>
        </p:txBody>
      </p:sp>
      <p:sp>
        <p:nvSpPr>
          <p:cNvPr id="7" name="Subtitle 2">
            <a:extLst>
              <a:ext uri="{FF2B5EF4-FFF2-40B4-BE49-F238E27FC236}">
                <a16:creationId xmlns:a16="http://schemas.microsoft.com/office/drawing/2014/main" id="{2D041906-30F8-47CE-94DB-2036579A4C15}"/>
              </a:ext>
            </a:extLst>
          </p:cNvPr>
          <p:cNvSpPr txBox="1">
            <a:spLocks/>
          </p:cNvSpPr>
          <p:nvPr/>
        </p:nvSpPr>
        <p:spPr>
          <a:xfrm>
            <a:off x="1618211"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spTree>
    <p:extLst>
      <p:ext uri="{BB962C8B-B14F-4D97-AF65-F5344CB8AC3E}">
        <p14:creationId xmlns:p14="http://schemas.microsoft.com/office/powerpoint/2010/main" val="346448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7412"/>
            <a:ext cx="12192000" cy="2390588"/>
          </a:xfrm>
          <a:prstGeom prst="rect">
            <a:avLst/>
          </a:prstGeom>
        </p:spPr>
      </p:pic>
      <p:sp>
        <p:nvSpPr>
          <p:cNvPr id="3" name="Content Placeholder 2"/>
          <p:cNvSpPr>
            <a:spLocks noGrp="1"/>
          </p:cNvSpPr>
          <p:nvPr>
            <p:ph idx="1"/>
          </p:nvPr>
        </p:nvSpPr>
        <p:spPr/>
        <p:txBody>
          <a:bodyPr>
            <a:normAutofit/>
          </a:bodyPr>
          <a:lstStyle/>
          <a:p>
            <a:pPr marL="0" indent="0">
              <a:buNone/>
            </a:pPr>
            <a:r>
              <a:rPr lang="en-US" sz="1800" dirty="0">
                <a:latin typeface="Cavolini" panose="03000502040302020204" pitchFamily="66" charset="0"/>
                <a:ea typeface="HelloAloha" panose="02000603000000000000" pitchFamily="2" charset="0"/>
                <a:cs typeface="Cavolini" panose="03000502040302020204" pitchFamily="66" charset="0"/>
              </a:rPr>
              <a:t>Visual Schedule – reviewed upon entering the art classroom and referenced throughout class. </a:t>
            </a:r>
            <a:endParaRPr lang="en-US" dirty="0">
              <a:latin typeface="Cavolini" panose="03000502040302020204" pitchFamily="66" charset="0"/>
              <a:ea typeface="HelloAloha" panose="02000603000000000000" pitchFamily="2" charset="0"/>
              <a:cs typeface="Cavolini" panose="03000502040302020204" pitchFamily="66" charset="0"/>
            </a:endParaRPr>
          </a:p>
          <a:p>
            <a:pPr marL="0" indent="0">
              <a:buNone/>
            </a:pPr>
            <a:endParaRPr lang="en-US" dirty="0">
              <a:latin typeface="Cavolini" panose="03000502040302020204" pitchFamily="66" charset="0"/>
              <a:ea typeface="HelloAloha" panose="02000603000000000000" pitchFamily="2" charset="0"/>
              <a:cs typeface="Cavolini" panose="03000502040302020204" pitchFamily="66" charset="0"/>
            </a:endParaRPr>
          </a:p>
          <a:p>
            <a:endParaRPr lang="en-US" dirty="0">
              <a:latin typeface="HelloAloha" panose="02000603000000000000" pitchFamily="2" charset="0"/>
              <a:ea typeface="HelloAloha" panose="02000603000000000000" pitchFamily="2" charset="0"/>
            </a:endParaRPr>
          </a:p>
          <a:p>
            <a:endParaRPr lang="en-US" dirty="0"/>
          </a:p>
        </p:txBody>
      </p:sp>
      <p:pic>
        <p:nvPicPr>
          <p:cNvPr id="9" name="Picture 8">
            <a:extLst>
              <a:ext uri="{FF2B5EF4-FFF2-40B4-BE49-F238E27FC236}">
                <a16:creationId xmlns:a16="http://schemas.microsoft.com/office/drawing/2014/main" id="{FB514194-557A-C0AF-9995-33E9113544DE}"/>
              </a:ext>
            </a:extLst>
          </p:cNvPr>
          <p:cNvPicPr>
            <a:picLocks noChangeAspect="1"/>
          </p:cNvPicPr>
          <p:nvPr/>
        </p:nvPicPr>
        <p:blipFill>
          <a:blip r:embed="rId3"/>
          <a:stretch>
            <a:fillRect/>
          </a:stretch>
        </p:blipFill>
        <p:spPr>
          <a:xfrm>
            <a:off x="2152308" y="2682875"/>
            <a:ext cx="7887383" cy="2484335"/>
          </a:xfrm>
          <a:prstGeom prst="rect">
            <a:avLst/>
          </a:prstGeom>
        </p:spPr>
      </p:pic>
      <p:sp>
        <p:nvSpPr>
          <p:cNvPr id="11" name="Subtitle 2">
            <a:extLst>
              <a:ext uri="{FF2B5EF4-FFF2-40B4-BE49-F238E27FC236}">
                <a16:creationId xmlns:a16="http://schemas.microsoft.com/office/drawing/2014/main" id="{42C46BC2-BCCA-40BB-8AC6-36F8BDF73F6B}"/>
              </a:ext>
            </a:extLst>
          </p:cNvPr>
          <p:cNvSpPr txBox="1">
            <a:spLocks/>
          </p:cNvSpPr>
          <p:nvPr/>
        </p:nvSpPr>
        <p:spPr>
          <a:xfrm>
            <a:off x="1618211"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spTree>
    <p:extLst>
      <p:ext uri="{BB962C8B-B14F-4D97-AF65-F5344CB8AC3E}">
        <p14:creationId xmlns:p14="http://schemas.microsoft.com/office/powerpoint/2010/main" val="182337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7412"/>
            <a:ext cx="12192000" cy="2390588"/>
          </a:xfrm>
          <a:prstGeom prst="rect">
            <a:avLst/>
          </a:prstGeom>
        </p:spPr>
      </p:pic>
      <p:sp>
        <p:nvSpPr>
          <p:cNvPr id="3" name="Content Placeholder 2"/>
          <p:cNvSpPr>
            <a:spLocks noGrp="1"/>
          </p:cNvSpPr>
          <p:nvPr>
            <p:ph idx="1"/>
          </p:nvPr>
        </p:nvSpPr>
        <p:spPr/>
        <p:txBody>
          <a:bodyPr>
            <a:normAutofit/>
          </a:bodyPr>
          <a:lstStyle/>
          <a:p>
            <a:pPr marL="0" indent="0">
              <a:buNone/>
            </a:pPr>
            <a:r>
              <a:rPr lang="en-US" sz="1800" dirty="0">
                <a:latin typeface="Cavolini" panose="03000502040302020204" pitchFamily="66" charset="0"/>
                <a:ea typeface="HelloAloha" panose="02000603000000000000" pitchFamily="2" charset="0"/>
                <a:cs typeface="Cavolini" panose="03000502040302020204" pitchFamily="66" charset="0"/>
              </a:rPr>
              <a:t>Visual behavior support – reviewed upon entering the art classroom and referenced throughout class. </a:t>
            </a:r>
          </a:p>
          <a:p>
            <a:endParaRPr lang="en-US" dirty="0">
              <a:latin typeface="HelloAloha" panose="02000603000000000000" pitchFamily="2" charset="0"/>
              <a:ea typeface="HelloAloha" panose="02000603000000000000" pitchFamily="2" charset="0"/>
            </a:endParaRPr>
          </a:p>
          <a:p>
            <a:pPr marL="0" indent="0">
              <a:buNone/>
            </a:pPr>
            <a:endParaRPr lang="en-US" dirty="0">
              <a:latin typeface="HelloAloha" panose="02000603000000000000" pitchFamily="2" charset="0"/>
              <a:ea typeface="HelloAloha" panose="02000603000000000000" pitchFamily="2" charset="0"/>
            </a:endParaRPr>
          </a:p>
          <a:p>
            <a:endParaRPr lang="en-US" dirty="0"/>
          </a:p>
        </p:txBody>
      </p:sp>
      <p:pic>
        <p:nvPicPr>
          <p:cNvPr id="7" name="Picture 6">
            <a:extLst>
              <a:ext uri="{FF2B5EF4-FFF2-40B4-BE49-F238E27FC236}">
                <a16:creationId xmlns:a16="http://schemas.microsoft.com/office/drawing/2014/main" id="{8EF33F55-5A7A-FE69-8B90-6BF78221E172}"/>
              </a:ext>
            </a:extLst>
          </p:cNvPr>
          <p:cNvPicPr>
            <a:picLocks noChangeAspect="1"/>
          </p:cNvPicPr>
          <p:nvPr/>
        </p:nvPicPr>
        <p:blipFill>
          <a:blip r:embed="rId3"/>
          <a:stretch>
            <a:fillRect/>
          </a:stretch>
        </p:blipFill>
        <p:spPr>
          <a:xfrm>
            <a:off x="2049429" y="2687921"/>
            <a:ext cx="8093141" cy="2705334"/>
          </a:xfrm>
          <a:prstGeom prst="rect">
            <a:avLst/>
          </a:prstGeom>
        </p:spPr>
      </p:pic>
      <p:sp>
        <p:nvSpPr>
          <p:cNvPr id="10" name="Subtitle 2">
            <a:extLst>
              <a:ext uri="{FF2B5EF4-FFF2-40B4-BE49-F238E27FC236}">
                <a16:creationId xmlns:a16="http://schemas.microsoft.com/office/drawing/2014/main" id="{A71EAF26-C96F-45B4-B542-5523B9530089}"/>
              </a:ext>
            </a:extLst>
          </p:cNvPr>
          <p:cNvSpPr txBox="1">
            <a:spLocks/>
          </p:cNvSpPr>
          <p:nvPr/>
        </p:nvSpPr>
        <p:spPr>
          <a:xfrm>
            <a:off x="1618211"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spTree>
    <p:extLst>
      <p:ext uri="{BB962C8B-B14F-4D97-AF65-F5344CB8AC3E}">
        <p14:creationId xmlns:p14="http://schemas.microsoft.com/office/powerpoint/2010/main" val="24996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7412"/>
            <a:ext cx="12192000" cy="2390588"/>
          </a:xfrm>
          <a:prstGeom prst="rect">
            <a:avLst/>
          </a:prstGeom>
        </p:spPr>
      </p:pic>
      <p:sp>
        <p:nvSpPr>
          <p:cNvPr id="3" name="Content Placeholder 2"/>
          <p:cNvSpPr>
            <a:spLocks noGrp="1"/>
          </p:cNvSpPr>
          <p:nvPr>
            <p:ph idx="1"/>
          </p:nvPr>
        </p:nvSpPr>
        <p:spPr>
          <a:xfrm>
            <a:off x="838200" y="1311368"/>
            <a:ext cx="10515600" cy="4555042"/>
          </a:xfrm>
        </p:spPr>
        <p:txBody>
          <a:bodyPr>
            <a:normAutofit/>
          </a:bodyPr>
          <a:lstStyle/>
          <a:p>
            <a:pPr marL="0" indent="0">
              <a:buNone/>
            </a:pPr>
            <a:endParaRPr lang="en-US" sz="1800" b="1" dirty="0">
              <a:latin typeface="Cavolini" panose="03000502040302020204" pitchFamily="66" charset="0"/>
              <a:ea typeface="HelloAloha" panose="02000603000000000000" pitchFamily="2" charset="0"/>
              <a:cs typeface="Cavolini" panose="03000502040302020204" pitchFamily="66" charset="0"/>
            </a:endParaRPr>
          </a:p>
          <a:p>
            <a:pPr marL="0" indent="0">
              <a:lnSpc>
                <a:spcPct val="150000"/>
              </a:lnSpc>
              <a:buNone/>
            </a:pPr>
            <a:r>
              <a:rPr lang="en-US" sz="1800" b="1" dirty="0">
                <a:latin typeface="Cavolini" panose="03000502040302020204" pitchFamily="66" charset="0"/>
                <a:ea typeface="HelloAloha" panose="02000603000000000000" pitchFamily="2" charset="0"/>
                <a:cs typeface="Cavolini" panose="03000502040302020204" pitchFamily="66" charset="0"/>
              </a:rPr>
              <a:t>Process:</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Each table in the art room had 2 visual schedules and 2 sets of routine cards for referencing.</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Visual support strategies were explained and modeled for the art teacher and paraprofessionals.</a:t>
            </a:r>
          </a:p>
          <a:p>
            <a:pPr lvl="1">
              <a:lnSpc>
                <a:spcPct val="150000"/>
              </a:lnSpc>
            </a:pPr>
            <a:r>
              <a:rPr lang="en-US" sz="1800" dirty="0">
                <a:latin typeface="Cavolini" panose="03000502040302020204" pitchFamily="66" charset="0"/>
                <a:ea typeface="HelloAloha" panose="02000603000000000000" pitchFamily="2" charset="0"/>
                <a:cs typeface="Cavolini" panose="03000502040302020204" pitchFamily="66" charset="0"/>
              </a:rPr>
              <a:t>Additional strategies discussed and modeled included: structured wait time, placement of materials, providing choices, first/then language, and use of fidgets or manipulatives. </a:t>
            </a:r>
          </a:p>
          <a:p>
            <a:endParaRPr lang="en-US" dirty="0"/>
          </a:p>
        </p:txBody>
      </p:sp>
      <p:sp>
        <p:nvSpPr>
          <p:cNvPr id="7" name="Subtitle 2">
            <a:extLst>
              <a:ext uri="{FF2B5EF4-FFF2-40B4-BE49-F238E27FC236}">
                <a16:creationId xmlns:a16="http://schemas.microsoft.com/office/drawing/2014/main" id="{2D041906-30F8-47CE-94DB-2036579A4C15}"/>
              </a:ext>
            </a:extLst>
          </p:cNvPr>
          <p:cNvSpPr txBox="1">
            <a:spLocks/>
          </p:cNvSpPr>
          <p:nvPr/>
        </p:nvSpPr>
        <p:spPr>
          <a:xfrm>
            <a:off x="1618211"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spTree>
    <p:extLst>
      <p:ext uri="{BB962C8B-B14F-4D97-AF65-F5344CB8AC3E}">
        <p14:creationId xmlns:p14="http://schemas.microsoft.com/office/powerpoint/2010/main" val="313795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4285"/>
            <a:ext cx="12192000" cy="2390588"/>
          </a:xfrm>
          <a:prstGeom prst="rect">
            <a:avLst/>
          </a:prstGeom>
        </p:spPr>
      </p:pic>
      <p:sp>
        <p:nvSpPr>
          <p:cNvPr id="3" name="Content Placeholder 2"/>
          <p:cNvSpPr>
            <a:spLocks noGrp="1"/>
          </p:cNvSpPr>
          <p:nvPr>
            <p:ph idx="1"/>
          </p:nvPr>
        </p:nvSpPr>
        <p:spPr>
          <a:xfrm>
            <a:off x="838200" y="1311368"/>
            <a:ext cx="10515600" cy="4351338"/>
          </a:xfrm>
        </p:spPr>
        <p:txBody>
          <a:bodyPr>
            <a:normAutofit fontScale="92500"/>
          </a:bodyPr>
          <a:lstStyle/>
          <a:p>
            <a:pPr marL="0" indent="0">
              <a:buNone/>
            </a:pPr>
            <a:endParaRPr lang="en-US" dirty="0">
              <a:latin typeface="Cavolini" panose="03000502040302020204" pitchFamily="66" charset="0"/>
              <a:ea typeface="HelloAloha" panose="02000603000000000000" pitchFamily="2" charset="0"/>
              <a:cs typeface="Cavolini" panose="03000502040302020204" pitchFamily="66" charset="0"/>
            </a:endParaRPr>
          </a:p>
          <a:p>
            <a:pPr marL="0" indent="0">
              <a:lnSpc>
                <a:spcPct val="150000"/>
              </a:lnSpc>
              <a:buNone/>
            </a:pPr>
            <a:r>
              <a:rPr lang="en-US" sz="1900" b="1" dirty="0">
                <a:latin typeface="Cavolini" panose="03000502040302020204" pitchFamily="66" charset="0"/>
                <a:ea typeface="HelloAloha" panose="02000603000000000000" pitchFamily="2" charset="0"/>
                <a:cs typeface="Cavolini" panose="03000502040302020204" pitchFamily="66" charset="0"/>
              </a:rPr>
              <a:t>Process:</a:t>
            </a:r>
          </a:p>
          <a:p>
            <a:pPr lvl="1">
              <a:lnSpc>
                <a:spcPct val="150000"/>
              </a:lnSpc>
            </a:pPr>
            <a:r>
              <a:rPr lang="en-US" sz="1900" dirty="0">
                <a:latin typeface="Cavolini" panose="03000502040302020204" pitchFamily="66" charset="0"/>
                <a:ea typeface="HelloAloha" panose="02000603000000000000" pitchFamily="2" charset="0"/>
                <a:cs typeface="Cavolini" panose="03000502040302020204" pitchFamily="66" charset="0"/>
              </a:rPr>
              <a:t>Laminated rectangles with pictures and words were put on each table as a spatial support to show where students place art materials when they are finished using them.  </a:t>
            </a:r>
          </a:p>
          <a:p>
            <a:pPr lvl="1">
              <a:lnSpc>
                <a:spcPct val="150000"/>
              </a:lnSpc>
            </a:pPr>
            <a:r>
              <a:rPr lang="en-US" sz="1900" dirty="0">
                <a:latin typeface="Cavolini" panose="03000502040302020204" pitchFamily="66" charset="0"/>
                <a:ea typeface="HelloAloha" panose="02000603000000000000" pitchFamily="2" charset="0"/>
                <a:cs typeface="Cavolini" panose="03000502040302020204" pitchFamily="66" charset="0"/>
              </a:rPr>
              <a:t>A mini-schedule for the art lesson was developed, created, and implemented to help the students participate in and complete the lesson. </a:t>
            </a:r>
          </a:p>
          <a:p>
            <a:pPr lvl="1">
              <a:lnSpc>
                <a:spcPct val="150000"/>
              </a:lnSpc>
            </a:pPr>
            <a:r>
              <a:rPr lang="en-US" sz="1900" dirty="0">
                <a:latin typeface="Cavolini" panose="03000502040302020204" pitchFamily="66" charset="0"/>
                <a:ea typeface="HelloAloha" panose="02000603000000000000" pitchFamily="2" charset="0"/>
                <a:cs typeface="Cavolini" panose="03000502040302020204" pitchFamily="66" charset="0"/>
              </a:rPr>
              <a:t>Teachers worked in the art classroom with paraprofessionals to make sure the implementation was done with fidelity. </a:t>
            </a:r>
          </a:p>
          <a:p>
            <a:endParaRPr lang="en-US" dirty="0"/>
          </a:p>
        </p:txBody>
      </p:sp>
      <p:sp>
        <p:nvSpPr>
          <p:cNvPr id="7" name="Subtitle 2">
            <a:extLst>
              <a:ext uri="{FF2B5EF4-FFF2-40B4-BE49-F238E27FC236}">
                <a16:creationId xmlns:a16="http://schemas.microsoft.com/office/drawing/2014/main" id="{2D041906-30F8-47CE-94DB-2036579A4C15}"/>
              </a:ext>
            </a:extLst>
          </p:cNvPr>
          <p:cNvSpPr txBox="1">
            <a:spLocks/>
          </p:cNvSpPr>
          <p:nvPr/>
        </p:nvSpPr>
        <p:spPr>
          <a:xfrm>
            <a:off x="1417122" y="5528709"/>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spTree>
    <p:extLst>
      <p:ext uri="{BB962C8B-B14F-4D97-AF65-F5344CB8AC3E}">
        <p14:creationId xmlns:p14="http://schemas.microsoft.com/office/powerpoint/2010/main" val="291045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22E90"/>
                </a:solidFill>
                <a:latin typeface="Cavolini" panose="03000502040302020204" pitchFamily="66" charset="0"/>
                <a:ea typeface="HelloAloha" panose="02000603000000000000" pitchFamily="2" charset="0"/>
                <a:cs typeface="Cavolini" panose="03000502040302020204" pitchFamily="66" charset="0"/>
              </a:rPr>
              <a:t>Inclusion in Art</a:t>
            </a:r>
            <a:endParaRPr lang="en-US" dirty="0">
              <a:latin typeface="Cavolini" panose="03000502040302020204" pitchFamily="66" charset="0"/>
              <a:ea typeface="HelloAloha" panose="02000603000000000000" pitchFamily="2" charset="0"/>
              <a:cs typeface="Cavolini" panose="03000502040302020204" pitchFamily="66" charset="0"/>
            </a:endParaRPr>
          </a:p>
        </p:txBody>
      </p:sp>
      <p:sp>
        <p:nvSpPr>
          <p:cNvPr id="5"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4285"/>
            <a:ext cx="12192000" cy="2390588"/>
          </a:xfrm>
          <a:prstGeom prst="rect">
            <a:avLst/>
          </a:prstGeom>
        </p:spPr>
      </p:pic>
      <p:sp>
        <p:nvSpPr>
          <p:cNvPr id="3" name="Content Placeholder 2"/>
          <p:cNvSpPr>
            <a:spLocks noGrp="1"/>
          </p:cNvSpPr>
          <p:nvPr>
            <p:ph idx="1"/>
          </p:nvPr>
        </p:nvSpPr>
        <p:spPr>
          <a:xfrm>
            <a:off x="838200" y="1311368"/>
            <a:ext cx="10515600" cy="4351338"/>
          </a:xfrm>
        </p:spPr>
        <p:txBody>
          <a:bodyPr>
            <a:normAutofit/>
          </a:bodyPr>
          <a:lstStyle/>
          <a:p>
            <a:pPr marL="0" indent="0">
              <a:lnSpc>
                <a:spcPct val="150000"/>
              </a:lnSpc>
              <a:buNone/>
            </a:pPr>
            <a:r>
              <a:rPr lang="en-US" sz="1800" dirty="0">
                <a:latin typeface="Cavolini" panose="03000502040302020204" pitchFamily="66" charset="0"/>
                <a:ea typeface="HelloAloha" panose="02000603000000000000" pitchFamily="2" charset="0"/>
                <a:cs typeface="Cavolini" panose="03000502040302020204" pitchFamily="66" charset="0"/>
              </a:rPr>
              <a:t>Visual Spatial Support for art materials supports a productive role during the clean-up routine.</a:t>
            </a:r>
          </a:p>
          <a:p>
            <a:endParaRPr lang="en-US" dirty="0">
              <a:latin typeface="Cavolini" panose="03000502040302020204" pitchFamily="66" charset="0"/>
              <a:ea typeface="HelloAloha" panose="02000603000000000000" pitchFamily="2" charset="0"/>
              <a:cs typeface="Cavolini" panose="03000502040302020204" pitchFamily="66" charset="0"/>
            </a:endParaRPr>
          </a:p>
          <a:p>
            <a:endParaRPr lang="en-US" dirty="0"/>
          </a:p>
        </p:txBody>
      </p:sp>
      <p:sp>
        <p:nvSpPr>
          <p:cNvPr id="7" name="Subtitle 2">
            <a:extLst>
              <a:ext uri="{FF2B5EF4-FFF2-40B4-BE49-F238E27FC236}">
                <a16:creationId xmlns:a16="http://schemas.microsoft.com/office/drawing/2014/main" id="{2D041906-30F8-47CE-94DB-2036579A4C15}"/>
              </a:ext>
            </a:extLst>
          </p:cNvPr>
          <p:cNvSpPr txBox="1">
            <a:spLocks/>
          </p:cNvSpPr>
          <p:nvPr/>
        </p:nvSpPr>
        <p:spPr>
          <a:xfrm>
            <a:off x="1345079" y="5506413"/>
            <a:ext cx="9144000" cy="12461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Rebecca Bertoch, Cheryl Stinson</a:t>
            </a:r>
            <a:b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b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John G. Riley Elementary School</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Leon County</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 </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Dawn Merrix</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Florida State University CARD Center</a:t>
            </a:r>
          </a:p>
          <a:p>
            <a:pPr marL="0" marR="0" algn="r">
              <a:spcBef>
                <a:spcPts val="0"/>
              </a:spcBef>
              <a:spcAft>
                <a:spcPts val="0"/>
              </a:spcAft>
              <a:tabLst>
                <a:tab pos="2971800" algn="ctr"/>
                <a:tab pos="5943600" algn="r"/>
              </a:tabLst>
            </a:pPr>
            <a:r>
              <a:rPr lang="en-US" sz="1200" dirty="0">
                <a:solidFill>
                  <a:srgbClr val="00B050"/>
                </a:solidFill>
                <a:effectLst/>
                <a:latin typeface="Cavolini" panose="03000502040302020204" pitchFamily="66" charset="0"/>
                <a:ea typeface="HelloAloha" panose="02000603000000000000" pitchFamily="2" charset="0"/>
                <a:cs typeface="Cavolini" panose="03000502040302020204" pitchFamily="66" charset="0"/>
              </a:rPr>
              <a:t>Tallahassee, FL </a:t>
            </a:r>
          </a:p>
          <a:p>
            <a:endParaRPr lang="en-US" dirty="0"/>
          </a:p>
        </p:txBody>
      </p:sp>
      <p:pic>
        <p:nvPicPr>
          <p:cNvPr id="18" name="Picture 17">
            <a:extLst>
              <a:ext uri="{FF2B5EF4-FFF2-40B4-BE49-F238E27FC236}">
                <a16:creationId xmlns:a16="http://schemas.microsoft.com/office/drawing/2014/main" id="{ADD2E18A-AD4B-4209-B7E6-52B9723ED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296" y="2615490"/>
            <a:ext cx="3635154" cy="2726365"/>
          </a:xfrm>
          <a:prstGeom prst="rect">
            <a:avLst/>
          </a:prstGeom>
        </p:spPr>
      </p:pic>
      <p:pic>
        <p:nvPicPr>
          <p:cNvPr id="20" name="Picture 19">
            <a:extLst>
              <a:ext uri="{FF2B5EF4-FFF2-40B4-BE49-F238E27FC236}">
                <a16:creationId xmlns:a16="http://schemas.microsoft.com/office/drawing/2014/main" id="{E61DA047-482A-4DC7-A51F-9BD8B524F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8929" y="2615490"/>
            <a:ext cx="3740727" cy="2726365"/>
          </a:xfrm>
          <a:prstGeom prst="rect">
            <a:avLst/>
          </a:prstGeom>
        </p:spPr>
      </p:pic>
    </p:spTree>
    <p:extLst>
      <p:ext uri="{BB962C8B-B14F-4D97-AF65-F5344CB8AC3E}">
        <p14:creationId xmlns:p14="http://schemas.microsoft.com/office/powerpoint/2010/main" val="1524905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61f3211-5274-40e1-be45-1514941d9e1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5D8FDCB08E0246B12FA83119BA7C18" ma:contentTypeVersion="16" ma:contentTypeDescription="Create a new document." ma:contentTypeScope="" ma:versionID="f36bafc6c18208c2eac5f0c012fb1a63">
  <xsd:schema xmlns:xsd="http://www.w3.org/2001/XMLSchema" xmlns:xs="http://www.w3.org/2001/XMLSchema" xmlns:p="http://schemas.microsoft.com/office/2006/metadata/properties" xmlns:ns3="461f3211-5274-40e1-be45-1514941d9e1f" xmlns:ns4="9191e7e5-9d30-423a-a8fb-53bd7297e26b" targetNamespace="http://schemas.microsoft.com/office/2006/metadata/properties" ma:root="true" ma:fieldsID="63096e67fa8ed27ace4781b1811c6fe7" ns3:_="" ns4:_="">
    <xsd:import namespace="461f3211-5274-40e1-be45-1514941d9e1f"/>
    <xsd:import namespace="9191e7e5-9d30-423a-a8fb-53bd7297e26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f3211-5274-40e1-be45-1514941d9e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e7e5-9d30-423a-a8fb-53bd7297e26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18B99-0709-4273-AF7C-92735DF45379}">
  <ds:schemaRefs>
    <ds:schemaRef ds:uri="http://schemas.microsoft.com/sharepoint/v3/contenttype/forms"/>
  </ds:schemaRefs>
</ds:datastoreItem>
</file>

<file path=customXml/itemProps2.xml><?xml version="1.0" encoding="utf-8"?>
<ds:datastoreItem xmlns:ds="http://schemas.openxmlformats.org/officeDocument/2006/customXml" ds:itemID="{2824EACB-575E-4C52-BB20-6735B5272FA2}">
  <ds:schemaRefs>
    <ds:schemaRef ds:uri="http://schemas.microsoft.com/office/2006/metadata/properties"/>
    <ds:schemaRef ds:uri="9191e7e5-9d30-423a-a8fb-53bd7297e26b"/>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461f3211-5274-40e1-be45-1514941d9e1f"/>
    <ds:schemaRef ds:uri="http://purl.org/dc/terms/"/>
  </ds:schemaRefs>
</ds:datastoreItem>
</file>

<file path=customXml/itemProps3.xml><?xml version="1.0" encoding="utf-8"?>
<ds:datastoreItem xmlns:ds="http://schemas.openxmlformats.org/officeDocument/2006/customXml" ds:itemID="{7F634D19-9A93-44F2-9612-527139A058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1f3211-5274-40e1-be45-1514941d9e1f"/>
    <ds:schemaRef ds:uri="9191e7e5-9d30-423a-a8fb-53bd7297e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4648</TotalTime>
  <Words>759</Words>
  <Application>Microsoft Office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Cavolini</vt:lpstr>
      <vt:lpstr>HelloAloha</vt:lpstr>
      <vt:lpstr>Office Theme</vt:lpstr>
      <vt:lpstr>Inclusion in Art</vt:lpstr>
      <vt:lpstr>Inclusion in Art</vt:lpstr>
      <vt:lpstr>Inclusion in Art</vt:lpstr>
      <vt:lpstr>Inclusion in Art</vt:lpstr>
      <vt:lpstr>Inclusion in Art</vt:lpstr>
      <vt:lpstr>Inclusion in Art</vt:lpstr>
      <vt:lpstr>Inclusion in Art</vt:lpstr>
      <vt:lpstr>Inclusion in Art</vt:lpstr>
      <vt:lpstr>Inclusion in Art</vt:lpstr>
      <vt:lpstr>Inclusion in Art</vt:lpstr>
      <vt:lpstr>Inclusion in Art</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Carroz, Andrea</dc:creator>
  <cp:lastModifiedBy>Bertoch, Rebecca</cp:lastModifiedBy>
  <cp:revision>33</cp:revision>
  <dcterms:created xsi:type="dcterms:W3CDTF">2018-09-28T18:07:07Z</dcterms:created>
  <dcterms:modified xsi:type="dcterms:W3CDTF">2023-05-18T12:13:36Z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0x010100F95D8FDCB08E0246B12FA83119BA7C18</vt:lpwstr>
  </property>
</Properties>
</file>